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9.png" ContentType="image/png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601200" cy="128016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79880" y="510480"/>
            <a:ext cx="8640720" cy="213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79880" y="2995560"/>
            <a:ext cx="8640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79880" y="6873840"/>
            <a:ext cx="8640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79880" y="510480"/>
            <a:ext cx="8640720" cy="213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79880" y="2995560"/>
            <a:ext cx="42163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907520" y="2995560"/>
            <a:ext cx="42163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79880" y="6873840"/>
            <a:ext cx="42163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907520" y="6873840"/>
            <a:ext cx="42163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79880" y="510480"/>
            <a:ext cx="8640720" cy="213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79880" y="2995560"/>
            <a:ext cx="278208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401280" y="2995560"/>
            <a:ext cx="278208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323040" y="2995560"/>
            <a:ext cx="278208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79880" y="6873840"/>
            <a:ext cx="278208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401280" y="6873840"/>
            <a:ext cx="278208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323040" y="6873840"/>
            <a:ext cx="278208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79880" y="510480"/>
            <a:ext cx="8640720" cy="213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79880" y="2995560"/>
            <a:ext cx="8640720" cy="7424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79880" y="510480"/>
            <a:ext cx="8640720" cy="213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79880" y="2995560"/>
            <a:ext cx="8640720" cy="742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79880" y="510480"/>
            <a:ext cx="8640720" cy="213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79880" y="2995560"/>
            <a:ext cx="4216320" cy="742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907520" y="2995560"/>
            <a:ext cx="4216320" cy="742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79880" y="510480"/>
            <a:ext cx="8640720" cy="213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79880" y="510480"/>
            <a:ext cx="8640720" cy="9908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79880" y="510480"/>
            <a:ext cx="8640720" cy="213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79880" y="2995560"/>
            <a:ext cx="42163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907520" y="2995560"/>
            <a:ext cx="4216320" cy="742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79880" y="6873840"/>
            <a:ext cx="42163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79880" y="510480"/>
            <a:ext cx="8640720" cy="213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79880" y="2995560"/>
            <a:ext cx="4216320" cy="742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07520" y="2995560"/>
            <a:ext cx="42163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907520" y="6873840"/>
            <a:ext cx="42163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79880" y="510480"/>
            <a:ext cx="8640720" cy="213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79880" y="2995560"/>
            <a:ext cx="42163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907520" y="2995560"/>
            <a:ext cx="42163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79880" y="6873840"/>
            <a:ext cx="8640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1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132760" y="0"/>
            <a:ext cx="719640" cy="20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 rot="5400000">
            <a:off x="7465320" y="3506760"/>
            <a:ext cx="1848600" cy="2397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3DA113F3-7CD2-450F-AE6A-892FB92E8020}" type="datetime">
              <a:rPr b="0" lang="hr-HR" sz="1160" spc="-1" strike="noStrike">
                <a:solidFill>
                  <a:srgbClr val="ffffff"/>
                </a:solidFill>
                <a:latin typeface="Century Gothic"/>
              </a:rPr>
              <a:t>21.04.20</a:t>
            </a:fld>
            <a:endParaRPr b="0" lang="hr-HR" sz="116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 rot="5400000">
            <a:off x="4969080" y="6184800"/>
            <a:ext cx="7204680" cy="239760"/>
          </a:xfrm>
          <a:prstGeom prst="rect">
            <a:avLst/>
          </a:prstGeom>
        </p:spPr>
        <p:txBody>
          <a:bodyPr anchor="b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154720" y="551880"/>
            <a:ext cx="659880" cy="143280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fld id="{E99B0228-FE3B-4833-80DD-6C36E6739791}" type="slidenum">
              <a:rPr b="0" lang="hr-HR" sz="294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hr-HR" sz="294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hyperlink" Target="http://ss-industrijsko-obrtnicka-sk.skole.hr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://ss-industrijsko-obrtnicka-sk.skole.hr/nastava/autoelektricar" TargetMode="External"/><Relationship Id="rId7" Type="http://schemas.openxmlformats.org/officeDocument/2006/relationships/hyperlink" Target="http://ss-industrijsko-obrtnicka-sk.skole.hr/nastava/autolimar" TargetMode="External"/><Relationship Id="rId8" Type="http://schemas.openxmlformats.org/officeDocument/2006/relationships/hyperlink" Target="http://ss-industrijsko-obrtnicka-sk.skole.hr/nastava/automehatronicar" TargetMode="External"/><Relationship Id="rId9" Type="http://schemas.openxmlformats.org/officeDocument/2006/relationships/hyperlink" Target="http://ss-industrijsko-obrtnicka-sk.skole.hr/nastava/strojobravar" TargetMode="External"/><Relationship Id="rId10" Type="http://schemas.openxmlformats.org/officeDocument/2006/relationships/hyperlink" Target="http://ss-industrijsko-obrtnicka-sk.skole.hr/nastava/nuas" TargetMode="External"/><Relationship Id="rId11" Type="http://schemas.openxmlformats.org/officeDocument/2006/relationships/hyperlink" Target="http://ss-industrijsko-obrtnicka-sk.skole.hr/nastava/elektroinstalater" TargetMode="External"/><Relationship Id="rId12" Type="http://schemas.openxmlformats.org/officeDocument/2006/relationships/hyperlink" Target="http://ss-industrijsko-obrtnicka-sk.skole.hr/nastava/elektromehanicar" TargetMode="External"/><Relationship Id="rId13" Type="http://schemas.openxmlformats.org/officeDocument/2006/relationships/hyperlink" Target="http://ss-industrijsko-obrtnicka-sk.skole.hr/nastava/instalater%20grijanja%20i%20klimatizacije" TargetMode="External"/><Relationship Id="rId14" Type="http://schemas.openxmlformats.org/officeDocument/2006/relationships/hyperlink" Target="http://ss-industrijsko-obrtnicka-sk.skole.hr/nastava/instalater%20grijanja%20i%20klimatizacije" TargetMode="External"/><Relationship Id="rId15" Type="http://schemas.openxmlformats.org/officeDocument/2006/relationships/hyperlink" Target="http://ss-industrijsko-obrtnicka-sk.skole.hr/nastava/stb" TargetMode="External"/><Relationship Id="rId16" Type="http://schemas.openxmlformats.org/officeDocument/2006/relationships/hyperlink" Target="http://ss-industrijsko-obrtnicka-sk.skole.hr/nastava/elektromonter" TargetMode="External"/><Relationship Id="rId17" Type="http://schemas.openxmlformats.org/officeDocument/2006/relationships/hyperlink" Target="http://ss-industrijsko-obrtnicka-sk.skole.hr/nastava/vodoinstalater" TargetMode="External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20" Type="http://schemas.openxmlformats.org/officeDocument/2006/relationships/image" Target="../media/image8.jpeg"/><Relationship Id="rId21" Type="http://schemas.openxmlformats.org/officeDocument/2006/relationships/image" Target="../media/image9.png"/><Relationship Id="rId22" Type="http://schemas.openxmlformats.org/officeDocument/2006/relationships/image" Target="../media/image10.jpeg"/><Relationship Id="rId23" Type="http://schemas.openxmlformats.org/officeDocument/2006/relationships/image" Target="../media/image11.jpe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jpeg"/><Relationship Id="rId27" Type="http://schemas.openxmlformats.org/officeDocument/2006/relationships/image" Target="../media/image15.jpeg"/><Relationship Id="rId2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" descr=""/>
          <p:cNvPicPr/>
          <p:nvPr/>
        </p:nvPicPr>
        <p:blipFill>
          <a:blip r:embed="rId2"/>
          <a:stretch/>
        </p:blipFill>
        <p:spPr>
          <a:xfrm rot="1022400">
            <a:off x="6850440" y="5697720"/>
            <a:ext cx="2627640" cy="165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CustomShape 1"/>
          <p:cNvSpPr/>
          <p:nvPr/>
        </p:nvSpPr>
        <p:spPr>
          <a:xfrm>
            <a:off x="62280" y="12107160"/>
            <a:ext cx="960084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1700" spc="-1" strike="noStrike">
                <a:solidFill>
                  <a:srgbClr val="000000"/>
                </a:solidFill>
                <a:latin typeface="Calibri"/>
                <a:ea typeface="Calibri"/>
              </a:rPr>
              <a:t>Sisak, Marijana Cvetkovića 2;      </a:t>
            </a:r>
            <a:r>
              <a:rPr b="1" i="1" lang="hr-HR" sz="1700" spc="-1" strike="noStrike">
                <a:solidFill>
                  <a:srgbClr val="000000"/>
                </a:solidFill>
                <a:latin typeface="Calibri"/>
                <a:ea typeface="Calibri"/>
              </a:rPr>
              <a:t>Tel.</a:t>
            </a:r>
            <a:r>
              <a:rPr b="1" lang="hr-HR" sz="1700" spc="-1" strike="noStrike">
                <a:solidFill>
                  <a:srgbClr val="000000"/>
                </a:solidFill>
                <a:latin typeface="Calibri"/>
                <a:ea typeface="Calibri"/>
              </a:rPr>
              <a:t>: 044/537-218;        </a:t>
            </a:r>
            <a:r>
              <a:rPr b="1" i="1" lang="hr-HR" sz="1700" spc="-1" strike="noStrike">
                <a:solidFill>
                  <a:srgbClr val="000000"/>
                </a:solidFill>
                <a:latin typeface="Calibri"/>
                <a:ea typeface="Calibri"/>
              </a:rPr>
              <a:t>e-mail:</a:t>
            </a:r>
            <a:r>
              <a:rPr b="1" lang="hr-HR" sz="1700" spc="-1" strike="noStrike">
                <a:solidFill>
                  <a:srgbClr val="000000"/>
                </a:solidFill>
                <a:latin typeface="Calibri"/>
                <a:ea typeface="Calibri"/>
              </a:rPr>
              <a:t> ured@ss-industrijsko-obrtnicka-sk.skole.hr     http://ss-industrijsko-obrtnicka-sk.skole.hr</a:t>
            </a:r>
            <a:endParaRPr b="0" lang="hr-HR" sz="17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248760" y="3240"/>
            <a:ext cx="921600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 u="sng">
                <a:solidFill>
                  <a:srgbClr val="58c1ba"/>
                </a:solidFill>
                <a:uFillTx/>
                <a:latin typeface="Century Gothic"/>
                <a:hlinkClick r:id="rId3"/>
              </a:rPr>
              <a:t>Industrijsko-obrtnička škola Sisak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2050200" y="1402560"/>
            <a:ext cx="659016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Bradley Hand ITC"/>
              </a:rPr>
              <a:t>           </a:t>
            </a:r>
            <a:r>
              <a:rPr b="1" lang="hr-HR" sz="3600" spc="-1" strike="noStrike">
                <a:solidFill>
                  <a:srgbClr val="000000"/>
                </a:solidFill>
                <a:latin typeface="Bradley Hand ITC"/>
              </a:rPr>
              <a:t>stipendija            </a:t>
            </a:r>
            <a:r>
              <a:rPr b="1" lang="hr-HR" sz="3600" spc="-1" strike="noStrike">
                <a:solidFill>
                  <a:srgbClr val="6aac90"/>
                </a:solidFill>
                <a:latin typeface="Comic Sans MS"/>
              </a:rPr>
              <a:t>DA</a:t>
            </a:r>
            <a:endParaRPr b="0" lang="hr-H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Bradley Hand ITC"/>
              </a:rPr>
              <a:t>        </a:t>
            </a:r>
            <a:r>
              <a:rPr b="1" lang="hr-HR" sz="3600" spc="-1" strike="noStrike">
                <a:solidFill>
                  <a:srgbClr val="000000"/>
                </a:solidFill>
                <a:latin typeface="Bradley Hand ITC"/>
              </a:rPr>
              <a:t>posao u struci         </a:t>
            </a:r>
            <a:r>
              <a:rPr b="1" lang="hr-HR" sz="3600" spc="-1" strike="noStrike">
                <a:solidFill>
                  <a:srgbClr val="6aac90"/>
                </a:solidFill>
                <a:latin typeface="Comic Sans MS"/>
              </a:rPr>
              <a:t>DA</a:t>
            </a:r>
            <a:endParaRPr b="0" lang="hr-H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Bradley Hand ITC"/>
              </a:rPr>
              <a:t>  </a:t>
            </a:r>
            <a:r>
              <a:rPr b="1" lang="hr-HR" sz="3600" spc="-1" strike="noStrike">
                <a:solidFill>
                  <a:srgbClr val="000000"/>
                </a:solidFill>
                <a:latin typeface="Bradley Hand ITC"/>
              </a:rPr>
              <a:t>Industrijsko-obrtnička</a:t>
            </a:r>
            <a:endParaRPr b="0" lang="hr-H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Bradley Hand ITC"/>
              </a:rPr>
              <a:t>          </a:t>
            </a:r>
            <a:r>
              <a:rPr b="1" lang="hr-HR" sz="3600" spc="-1" strike="noStrike">
                <a:solidFill>
                  <a:srgbClr val="000000"/>
                </a:solidFill>
                <a:latin typeface="Bradley Hand ITC"/>
              </a:rPr>
              <a:t>škola Sisak          </a:t>
            </a:r>
            <a:r>
              <a:rPr b="1" lang="hr-HR" sz="3600" spc="-1" strike="noStrike">
                <a:solidFill>
                  <a:srgbClr val="6aac90"/>
                </a:solidFill>
                <a:latin typeface="Comic Sans MS"/>
              </a:rPr>
              <a:t>DA</a:t>
            </a:r>
            <a:endParaRPr b="0" lang="hr-HR" sz="3600" spc="-1" strike="noStrike">
              <a:latin typeface="Arial"/>
            </a:endParaRPr>
          </a:p>
        </p:txBody>
      </p:sp>
      <p:pic>
        <p:nvPicPr>
          <p:cNvPr id="44" name="Picture 5" descr=""/>
          <p:cNvPicPr/>
          <p:nvPr/>
        </p:nvPicPr>
        <p:blipFill>
          <a:blip r:embed="rId4"/>
          <a:stretch/>
        </p:blipFill>
        <p:spPr>
          <a:xfrm rot="821400">
            <a:off x="27000" y="3267360"/>
            <a:ext cx="2667600" cy="166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6" descr=""/>
          <p:cNvPicPr/>
          <p:nvPr/>
        </p:nvPicPr>
        <p:blipFill>
          <a:blip r:embed="rId5"/>
          <a:stretch/>
        </p:blipFill>
        <p:spPr>
          <a:xfrm rot="790800">
            <a:off x="77760" y="7486560"/>
            <a:ext cx="2627640" cy="190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CustomShape 4"/>
          <p:cNvSpPr/>
          <p:nvPr/>
        </p:nvSpPr>
        <p:spPr>
          <a:xfrm>
            <a:off x="2368080" y="7578720"/>
            <a:ext cx="4977000" cy="41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400" spc="-1" strike="noStrike" u="sng">
                <a:solidFill>
                  <a:srgbClr val="58c1ba"/>
                </a:solidFill>
                <a:uFillTx/>
                <a:latin typeface="Century Gothic"/>
                <a:hlinkClick r:id="rId6"/>
              </a:rPr>
              <a:t>Autoelektričar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 u="sng">
                <a:solidFill>
                  <a:srgbClr val="58c1ba"/>
                </a:solidFill>
                <a:uFillTx/>
                <a:latin typeface="Century Gothic"/>
                <a:hlinkClick r:id="rId7"/>
              </a:rPr>
              <a:t>Autolimar 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 u="sng">
                <a:solidFill>
                  <a:srgbClr val="58c1ba"/>
                </a:solidFill>
                <a:uFillTx/>
                <a:latin typeface="Century Gothic"/>
                <a:hlinkClick r:id="rId8"/>
              </a:rPr>
              <a:t>Automehatroničar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 u="sng">
                <a:solidFill>
                  <a:srgbClr val="58c1ba"/>
                </a:solidFill>
                <a:uFillTx/>
                <a:latin typeface="Century Gothic"/>
                <a:hlinkClick r:id="rId9"/>
              </a:rPr>
              <a:t>Bravar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 u="sng">
                <a:solidFill>
                  <a:srgbClr val="58c1ba"/>
                </a:solidFill>
                <a:uFillTx/>
                <a:latin typeface="Century Gothic"/>
                <a:hlinkClick r:id="rId10"/>
              </a:rPr>
              <a:t>CNC operater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 u="sng">
                <a:solidFill>
                  <a:srgbClr val="58c1ba"/>
                </a:solidFill>
                <a:uFillTx/>
                <a:latin typeface="Century Gothic"/>
                <a:hlinkClick r:id="rId11"/>
              </a:rPr>
              <a:t>Elektroinstalater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 u="sng">
                <a:solidFill>
                  <a:srgbClr val="58c1ba"/>
                </a:solidFill>
                <a:uFillTx/>
                <a:latin typeface="Century Gothic"/>
                <a:hlinkClick r:id="rId12"/>
              </a:rPr>
              <a:t>Elektromehaničar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 u="sng">
                <a:solidFill>
                  <a:srgbClr val="58c1ba"/>
                </a:solidFill>
                <a:uFillTx/>
                <a:latin typeface="Century Gothic"/>
                <a:hlinkClick r:id="rId13"/>
              </a:rPr>
              <a:t>Instalater </a:t>
            </a:r>
            <a:r>
              <a:rPr b="1" lang="hr-HR" sz="2400" spc="-1" strike="noStrike" u="sng">
                <a:solidFill>
                  <a:srgbClr val="58c1ba"/>
                </a:solidFill>
                <a:uFillTx/>
                <a:latin typeface="Century Gothic"/>
                <a:hlinkClick r:id="rId14"/>
              </a:rPr>
              <a:t>grijanja i klimatizacije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 u="sng">
                <a:solidFill>
                  <a:srgbClr val="58c1ba"/>
                </a:solidFill>
                <a:uFillTx/>
                <a:latin typeface="Century Gothic"/>
                <a:hlinkClick r:id="rId15"/>
              </a:rPr>
              <a:t>Strojobravar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 u="sng">
                <a:solidFill>
                  <a:srgbClr val="58c1ba"/>
                </a:solidFill>
                <a:uFillTx/>
                <a:latin typeface="Century Gothic"/>
                <a:hlinkClick r:id="rId16"/>
              </a:rPr>
              <a:t>Elektromonter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 u="sng">
                <a:solidFill>
                  <a:srgbClr val="58c1ba"/>
                </a:solidFill>
                <a:uFillTx/>
                <a:latin typeface="Century Gothic"/>
                <a:hlinkClick r:id="rId17"/>
              </a:rPr>
              <a:t>Vodoinstalater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47" name="Picture 9" descr=""/>
          <p:cNvPicPr/>
          <p:nvPr/>
        </p:nvPicPr>
        <p:blipFill>
          <a:blip r:embed="rId18"/>
          <a:stretch/>
        </p:blipFill>
        <p:spPr>
          <a:xfrm>
            <a:off x="8061120" y="1037160"/>
            <a:ext cx="1201320" cy="159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10" descr=""/>
          <p:cNvPicPr/>
          <p:nvPr/>
        </p:nvPicPr>
        <p:blipFill>
          <a:blip r:embed="rId19"/>
          <a:stretch/>
        </p:blipFill>
        <p:spPr>
          <a:xfrm>
            <a:off x="3517200" y="3997800"/>
            <a:ext cx="2647440" cy="348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2" descr=""/>
          <p:cNvPicPr/>
          <p:nvPr/>
        </p:nvPicPr>
        <p:blipFill>
          <a:blip r:embed="rId20"/>
          <a:stretch/>
        </p:blipFill>
        <p:spPr>
          <a:xfrm rot="20804400">
            <a:off x="77760" y="1150920"/>
            <a:ext cx="2627640" cy="179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12" descr=""/>
          <p:cNvPicPr/>
          <p:nvPr/>
        </p:nvPicPr>
        <p:blipFill>
          <a:blip r:embed="rId21"/>
          <a:stretch/>
        </p:blipFill>
        <p:spPr>
          <a:xfrm rot="20649600">
            <a:off x="6932520" y="7713360"/>
            <a:ext cx="2627640" cy="178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6" descr=""/>
          <p:cNvPicPr/>
          <p:nvPr/>
        </p:nvPicPr>
        <p:blipFill>
          <a:blip r:embed="rId22"/>
          <a:stretch/>
        </p:blipFill>
        <p:spPr>
          <a:xfrm rot="20683800">
            <a:off x="147600" y="5327640"/>
            <a:ext cx="2627640" cy="175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8" descr=""/>
          <p:cNvPicPr/>
          <p:nvPr/>
        </p:nvPicPr>
        <p:blipFill>
          <a:blip r:embed="rId23"/>
          <a:stretch/>
        </p:blipFill>
        <p:spPr>
          <a:xfrm rot="20739000">
            <a:off x="37440" y="9669600"/>
            <a:ext cx="2627640" cy="173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15" descr=""/>
          <p:cNvPicPr/>
          <p:nvPr/>
        </p:nvPicPr>
        <p:blipFill>
          <a:blip r:embed="rId24"/>
          <a:stretch/>
        </p:blipFill>
        <p:spPr>
          <a:xfrm rot="21121200">
            <a:off x="7031160" y="3715200"/>
            <a:ext cx="2484360" cy="157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16" descr=""/>
          <p:cNvPicPr/>
          <p:nvPr/>
        </p:nvPicPr>
        <p:blipFill>
          <a:blip r:embed="rId25"/>
          <a:stretch/>
        </p:blipFill>
        <p:spPr>
          <a:xfrm rot="819600">
            <a:off x="7027920" y="9828000"/>
            <a:ext cx="2490840" cy="173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Slika 21" descr=""/>
          <p:cNvPicPr/>
          <p:nvPr/>
        </p:nvPicPr>
        <p:blipFill>
          <a:blip r:embed="rId26"/>
          <a:stretch/>
        </p:blipFill>
        <p:spPr>
          <a:xfrm>
            <a:off x="2950920" y="3149280"/>
            <a:ext cx="539640" cy="539640"/>
          </a:xfrm>
          <a:prstGeom prst="rect">
            <a:avLst/>
          </a:prstGeom>
          <a:ln>
            <a:noFill/>
          </a:ln>
        </p:spPr>
      </p:pic>
      <p:pic>
        <p:nvPicPr>
          <p:cNvPr id="56" name="Slika 22" descr=""/>
          <p:cNvPicPr/>
          <p:nvPr/>
        </p:nvPicPr>
        <p:blipFill>
          <a:blip r:embed="rId27"/>
          <a:stretch/>
        </p:blipFill>
        <p:spPr>
          <a:xfrm>
            <a:off x="6446520" y="3199680"/>
            <a:ext cx="539640" cy="53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1714</TotalTime>
  <Application>LibreOffice/6.2.8.2$Windows_X86_64 LibreOffice_project/f82ddfca21ebc1e222a662a32b25c0c9d20169ee</Application>
  <Words>48</Words>
  <Paragraphs>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2019-04-28T06:29:28Z</dcterms:created>
  <dc:creator>IOŠ</dc:creator>
  <dc:description/>
  <dc:language>hr-HR</dc:language>
  <cp:lastModifiedBy>Ivan Vrbik</cp:lastModifiedBy>
  <cp:lastPrinted>2019-05-03T09:59:52Z</cp:lastPrinted>
  <dcterms:modified xsi:type="dcterms:W3CDTF">2020-04-20T05:31:54Z</dcterms:modified>
  <cp:revision>74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A3 (297x420 mm)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